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498" y="8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FD0EAB3-EF27-43F8-8464-5F26F9DCAB36}" type="datetimeFigureOut">
              <a:rPr lang="fa-IR" smtClean="0"/>
              <a:pPr/>
              <a:t>1440/01/21</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069398CF-AFA3-4AA6-8A33-E68FC0F2E48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D0EAB3-EF27-43F8-8464-5F26F9DCAB36}" type="datetimeFigureOut">
              <a:rPr lang="fa-IR" smtClean="0"/>
              <a:pPr/>
              <a:t>1440/01/21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69398CF-AFA3-4AA6-8A33-E68FC0F2E48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D0EAB3-EF27-43F8-8464-5F26F9DCAB36}" type="datetimeFigureOut">
              <a:rPr lang="fa-IR" smtClean="0"/>
              <a:pPr/>
              <a:t>1440/01/21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69398CF-AFA3-4AA6-8A33-E68FC0F2E48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D0EAB3-EF27-43F8-8464-5F26F9DCAB36}" type="datetimeFigureOut">
              <a:rPr lang="fa-IR" smtClean="0"/>
              <a:pPr/>
              <a:t>1440/01/21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69398CF-AFA3-4AA6-8A33-E68FC0F2E48C}"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D0EAB3-EF27-43F8-8464-5F26F9DCAB36}" type="datetimeFigureOut">
              <a:rPr lang="fa-IR" smtClean="0"/>
              <a:pPr/>
              <a:t>1440/01/21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69398CF-AFA3-4AA6-8A33-E68FC0F2E48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D0EAB3-EF27-43F8-8464-5F26F9DCAB36}" type="datetimeFigureOut">
              <a:rPr lang="fa-IR" smtClean="0"/>
              <a:pPr/>
              <a:t>1440/01/21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69398CF-AFA3-4AA6-8A33-E68FC0F2E48C}"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D0EAB3-EF27-43F8-8464-5F26F9DCAB36}" type="datetimeFigureOut">
              <a:rPr lang="fa-IR" smtClean="0"/>
              <a:pPr/>
              <a:t>1440/01/21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69398CF-AFA3-4AA6-8A33-E68FC0F2E48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D0EAB3-EF27-43F8-8464-5F26F9DCAB36}" type="datetimeFigureOut">
              <a:rPr lang="fa-IR" smtClean="0"/>
              <a:pPr/>
              <a:t>1440/01/21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69398CF-AFA3-4AA6-8A33-E68FC0F2E48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D0EAB3-EF27-43F8-8464-5F26F9DCAB36}" type="datetimeFigureOut">
              <a:rPr lang="fa-IR" smtClean="0"/>
              <a:pPr/>
              <a:t>1440/01/21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69398CF-AFA3-4AA6-8A33-E68FC0F2E48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D0EAB3-EF27-43F8-8464-5F26F9DCAB36}" type="datetimeFigureOut">
              <a:rPr lang="fa-IR" smtClean="0"/>
              <a:pPr/>
              <a:t>1440/01/21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69398CF-AFA3-4AA6-8A33-E68FC0F2E48C}"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D0EAB3-EF27-43F8-8464-5F26F9DCAB36}" type="datetimeFigureOut">
              <a:rPr lang="fa-IR" smtClean="0"/>
              <a:pPr/>
              <a:t>1440/01/21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069398CF-AFA3-4AA6-8A33-E68FC0F2E48C}"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D0EAB3-EF27-43F8-8464-5F26F9DCAB36}" type="datetimeFigureOut">
              <a:rPr lang="fa-IR" smtClean="0"/>
              <a:pPr/>
              <a:t>1440/01/21</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9398CF-AFA3-4AA6-8A33-E68FC0F2E48C}"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3050"/>
            <a:ext cx="7886728" cy="2214578"/>
          </a:xfrm>
        </p:spPr>
        <p:txBody>
          <a:bodyPr>
            <a:noAutofit/>
          </a:bodyPr>
          <a:lstStyle/>
          <a:p>
            <a:pPr lvl="0" algn="ctr">
              <a:defRPr/>
            </a:pPr>
            <a:r>
              <a:rPr lang="fa-IR" sz="15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cs typeface="B Titr" pitchFamily="2" charset="-78"/>
              </a:rPr>
              <a:t>سل</a:t>
            </a:r>
            <a:endParaRPr lang="fa-IR" sz="150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cs typeface="B Titr" pitchFamily="2" charset="-78"/>
            </a:endParaRPr>
          </a:p>
        </p:txBody>
      </p:sp>
      <p:sp>
        <p:nvSpPr>
          <p:cNvPr id="3" name="Subtitle 2"/>
          <p:cNvSpPr>
            <a:spLocks noGrp="1"/>
          </p:cNvSpPr>
          <p:nvPr>
            <p:ph type="subTitle" idx="1"/>
          </p:nvPr>
        </p:nvSpPr>
        <p:spPr>
          <a:xfrm>
            <a:off x="1000100" y="4857760"/>
            <a:ext cx="3557590" cy="1071570"/>
          </a:xfrm>
        </p:spPr>
        <p:txBody>
          <a:bodyPr/>
          <a:lstStyle/>
          <a:p>
            <a:pPr lvl="0" algn="ctr"/>
            <a:r>
              <a:rPr lang="fa-IR" b="1" dirty="0" smtClean="0">
                <a:solidFill>
                  <a:srgbClr val="FF0000"/>
                </a:solidFill>
                <a:effectLst>
                  <a:outerShdw blurRad="38100" dist="38100" dir="2700000" algn="tl">
                    <a:srgbClr val="000000">
                      <a:alpha val="43137"/>
                    </a:srgbClr>
                  </a:outerShdw>
                </a:effectLst>
                <a:cs typeface="B Compset" pitchFamily="2" charset="-78"/>
              </a:rPr>
              <a:t>واحد مبارزه با بيماريهاي واگيرمرکز بهداشت شهرستان</a:t>
            </a:r>
          </a:p>
          <a:p>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مراکز نمونه گیری سل در استان :</a:t>
            </a:r>
            <a:endParaRPr lang="fa-IR" sz="3200" dirty="0">
              <a:cs typeface="B Titr" pitchFamily="2" charset="-78"/>
            </a:endParaRPr>
          </a:p>
        </p:txBody>
      </p:sp>
      <p:sp>
        <p:nvSpPr>
          <p:cNvPr id="3" name="Content Placeholder 2"/>
          <p:cNvSpPr>
            <a:spLocks noGrp="1"/>
          </p:cNvSpPr>
          <p:nvPr>
            <p:ph idx="1"/>
          </p:nvPr>
        </p:nvSpPr>
        <p:spPr/>
        <p:txBody>
          <a:bodyPr/>
          <a:lstStyle/>
          <a:p>
            <a:pPr algn="r" rtl="1">
              <a:lnSpc>
                <a:spcPct val="150000"/>
              </a:lnSpc>
            </a:pPr>
            <a:r>
              <a:rPr lang="fa-IR" sz="3200" dirty="0" smtClean="0">
                <a:cs typeface="B Nazanin" pitchFamily="2" charset="-78"/>
              </a:rPr>
              <a:t>کلیه مراکز و پایگاه های خدمات جامع سلامت در استان</a:t>
            </a:r>
            <a:endParaRPr lang="fa-IR" sz="3200" dirty="0" smtClean="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pPr algn="r"/>
            <a:r>
              <a:rPr lang="fa-IR" sz="4000" dirty="0" smtClean="0">
                <a:cs typeface="B Titr" pitchFamily="2" charset="-78"/>
              </a:rPr>
              <a:t>سل چیست ؟</a:t>
            </a:r>
            <a:endParaRPr lang="fa-IR" sz="4000" dirty="0">
              <a:cs typeface="B Titr" pitchFamily="2" charset="-78"/>
            </a:endParaRPr>
          </a:p>
        </p:txBody>
      </p:sp>
      <p:sp>
        <p:nvSpPr>
          <p:cNvPr id="3" name="Content Placeholder 2"/>
          <p:cNvSpPr>
            <a:spLocks noGrp="1"/>
          </p:cNvSpPr>
          <p:nvPr>
            <p:ph idx="1"/>
          </p:nvPr>
        </p:nvSpPr>
        <p:spPr>
          <a:xfrm>
            <a:off x="457200" y="1428736"/>
            <a:ext cx="8229600" cy="4697427"/>
          </a:xfrm>
        </p:spPr>
        <p:txBody>
          <a:bodyPr>
            <a:normAutofit lnSpcReduction="10000"/>
          </a:bodyPr>
          <a:lstStyle/>
          <a:p>
            <a:pPr algn="r" rtl="1">
              <a:lnSpc>
                <a:spcPct val="150000"/>
              </a:lnSpc>
            </a:pPr>
            <a:r>
              <a:rPr lang="fa-IR" dirty="0" smtClean="0"/>
              <a:t> </a:t>
            </a:r>
            <a:r>
              <a:rPr lang="fa-IR" sz="2800" dirty="0" smtClean="0">
                <a:cs typeface="B Nazanin" pitchFamily="2" charset="-78"/>
              </a:rPr>
              <a:t>سل یک بیماری عفونی است که دراکثر موارد در </a:t>
            </a:r>
            <a:r>
              <a:rPr lang="fa-IR" sz="2800" smtClean="0">
                <a:cs typeface="B Nazanin" pitchFamily="2" charset="-78"/>
              </a:rPr>
              <a:t>اثر باسیل مایکوباکتریوم </a:t>
            </a:r>
            <a:r>
              <a:rPr lang="fa-IR" sz="2800" dirty="0" smtClean="0">
                <a:cs typeface="B Nazanin" pitchFamily="2" charset="-78"/>
              </a:rPr>
              <a:t>توبرکولوزیس ایجاد می شود .</a:t>
            </a:r>
          </a:p>
          <a:p>
            <a:pPr algn="r" rtl="1">
              <a:lnSpc>
                <a:spcPct val="150000"/>
              </a:lnSpc>
            </a:pPr>
            <a:r>
              <a:rPr lang="fa-IR" sz="2800" dirty="0" smtClean="0">
                <a:cs typeface="B Nazanin" pitchFamily="2" charset="-78"/>
              </a:rPr>
              <a:t>سل می تواند تقریبا تمام اعضای بدن را مبتلا کند ولی شایعترین ارگان درگیر ریه ها هستند .</a:t>
            </a:r>
          </a:p>
          <a:p>
            <a:pPr algn="r" rtl="1">
              <a:lnSpc>
                <a:spcPct val="150000"/>
              </a:lnSpc>
            </a:pPr>
            <a:r>
              <a:rPr lang="fa-IR" sz="2800" dirty="0" smtClean="0">
                <a:cs typeface="B Nazanin" pitchFamily="2" charset="-78"/>
              </a:rPr>
              <a:t>راه انتقال عفونت تقریبا همیشه از راه تنفس است ولی میکروب سل پس از ورود به ریه و ایجاد ضایعه از راه جریان خون ، عروق لنفاوی ، برونشها ویا بدلیل مجاورت اعضا مستقیما به دیگر نقاط بدن منتشر می شود .</a:t>
            </a:r>
          </a:p>
          <a:p>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dirty="0" smtClean="0">
                <a:cs typeface="B Titr" pitchFamily="2" charset="-78"/>
              </a:rPr>
              <a:t>اشکال بیماری سل</a:t>
            </a:r>
            <a:endParaRPr lang="fa-IR" sz="4000" dirty="0">
              <a:cs typeface="B Titr" pitchFamily="2" charset="-78"/>
            </a:endParaRPr>
          </a:p>
        </p:txBody>
      </p:sp>
      <p:sp>
        <p:nvSpPr>
          <p:cNvPr id="3" name="Content Placeholder 2"/>
          <p:cNvSpPr>
            <a:spLocks noGrp="1"/>
          </p:cNvSpPr>
          <p:nvPr>
            <p:ph idx="1"/>
          </p:nvPr>
        </p:nvSpPr>
        <p:spPr/>
        <p:txBody>
          <a:bodyPr>
            <a:normAutofit fontScale="92500" lnSpcReduction="20000"/>
          </a:bodyPr>
          <a:lstStyle/>
          <a:p>
            <a:pPr marL="457200" indent="-457200" algn="r" rtl="1"/>
            <a:r>
              <a:rPr lang="fa-IR" sz="2000" dirty="0" smtClean="0">
                <a:cs typeface="B Titr" pitchFamily="2" charset="-78"/>
              </a:rPr>
              <a:t>سل ریوی :</a:t>
            </a:r>
          </a:p>
          <a:p>
            <a:pPr marL="457200" indent="-457200" algn="r" rtl="1">
              <a:lnSpc>
                <a:spcPct val="160000"/>
              </a:lnSpc>
              <a:buNone/>
            </a:pPr>
            <a:r>
              <a:rPr lang="fa-IR" sz="2000" b="1" dirty="0" smtClean="0">
                <a:cs typeface="B Nazanin" pitchFamily="2" charset="-78"/>
              </a:rPr>
              <a:t>           در صورتیکه بیماری سل بافت ریه را درگیر کرده باشد به آن سل ریوی گفته می شود که بیش از 80% موارد سل راتشکیل می دهد و دربالغین معمولا همراه با اسمیر خلط مثبت است (دیده شدن باسیل سل در اسمیر خلط بیمار در زیر میکروسکوپ ) که به شدت قابل سرایت است.</a:t>
            </a:r>
          </a:p>
          <a:p>
            <a:pPr marL="457200" indent="-457200" algn="r" rtl="1"/>
            <a:r>
              <a:rPr lang="fa-IR" sz="2000" dirty="0" smtClean="0">
                <a:cs typeface="B Titr" pitchFamily="2" charset="-78"/>
              </a:rPr>
              <a:t>سل خارج ریوی :</a:t>
            </a:r>
          </a:p>
          <a:p>
            <a:pPr marL="457200" indent="-457200" algn="r" rtl="1">
              <a:lnSpc>
                <a:spcPct val="150000"/>
              </a:lnSpc>
              <a:buNone/>
            </a:pPr>
            <a:r>
              <a:rPr lang="fa-IR" sz="2400" dirty="0" smtClean="0"/>
              <a:t>        </a:t>
            </a:r>
            <a:r>
              <a:rPr lang="fa-IR" sz="2000" b="1" dirty="0" smtClean="0">
                <a:cs typeface="B Nazanin" pitchFamily="2" charset="-78"/>
              </a:rPr>
              <a:t>ابتلای سایر اعضای بدن به سل غیر از ریه ها را سل خارج ریوی می گویند که این اعضا شامل گره های لنفاوی ، پلور، استخوان و مفاصل، مجاری ادراری-تناسلی ، سیستم عصبی،روده ها و دیگر اعضا است. </a:t>
            </a:r>
          </a:p>
          <a:p>
            <a:pPr marL="457200" indent="-457200" algn="r" rtl="1">
              <a:lnSpc>
                <a:spcPct val="150000"/>
              </a:lnSpc>
              <a:buNone/>
            </a:pPr>
            <a:r>
              <a:rPr lang="fa-IR" sz="2000" b="1" dirty="0" smtClean="0">
                <a:cs typeface="B Nazanin" pitchFamily="2" charset="-78"/>
              </a:rPr>
              <a:t>     بیماری سل کودکان نیز مانند بزرگسالان به دو شکل ریوی و خارج ریوی تظاهر می کند .</a:t>
            </a:r>
          </a:p>
          <a:p>
            <a:pPr marL="457200" indent="-457200">
              <a:buNone/>
            </a:pPr>
            <a:r>
              <a:rPr lang="fa-IR" sz="2400" dirty="0" smtClean="0"/>
              <a:t>    </a:t>
            </a:r>
            <a:endParaRPr lang="fa-I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a:bodyPr>
          <a:lstStyle/>
          <a:p>
            <a:pPr algn="r"/>
            <a:r>
              <a:rPr lang="fa-IR" sz="4000" dirty="0" smtClean="0">
                <a:cs typeface="B Titr" pitchFamily="2" charset="-78"/>
              </a:rPr>
              <a:t>راههای انتقال عفونت :</a:t>
            </a:r>
            <a:endParaRPr lang="fa-IR" sz="4000" dirty="0">
              <a:cs typeface="B Titr" pitchFamily="2" charset="-78"/>
            </a:endParaRPr>
          </a:p>
        </p:txBody>
      </p:sp>
      <p:sp>
        <p:nvSpPr>
          <p:cNvPr id="3" name="Content Placeholder 2"/>
          <p:cNvSpPr>
            <a:spLocks noGrp="1"/>
          </p:cNvSpPr>
          <p:nvPr>
            <p:ph idx="1"/>
          </p:nvPr>
        </p:nvSpPr>
        <p:spPr>
          <a:xfrm>
            <a:off x="285720" y="1600200"/>
            <a:ext cx="8501122" cy="4525963"/>
          </a:xfrm>
        </p:spPr>
        <p:txBody>
          <a:bodyPr>
            <a:normAutofit/>
          </a:bodyPr>
          <a:lstStyle/>
          <a:p>
            <a:pPr marL="514350" indent="-514350" algn="r" rtl="1">
              <a:lnSpc>
                <a:spcPct val="150000"/>
              </a:lnSpc>
              <a:buFont typeface="+mj-lt"/>
              <a:buAutoNum type="arabicPeriod"/>
            </a:pPr>
            <a:r>
              <a:rPr lang="fa-IR" sz="2000" b="1" dirty="0" smtClean="0">
                <a:cs typeface="B Nazanin" pitchFamily="2" charset="-78"/>
              </a:rPr>
              <a:t>بیماران مبتلا به سل مسری ( سل ریوی اسمیر مثبت و سل حنجره ) با سرفه یا عطسه ذرات ریز حاوی میکروب را در هوای اطراف خود پخش می کنند این ذرات با ورود به دستگاه تنفس فرد سالم در انجا جای می گیرند ودر آنجا مستقر می شوند وبا تکثیر ایجاد عفونت می کنند </a:t>
            </a:r>
          </a:p>
          <a:p>
            <a:pPr marL="514350" indent="-514350" algn="r" rtl="1">
              <a:lnSpc>
                <a:spcPct val="150000"/>
              </a:lnSpc>
              <a:buFont typeface="+mj-lt"/>
              <a:buAutoNum type="arabicPeriod"/>
            </a:pPr>
            <a:r>
              <a:rPr lang="fa-IR" sz="2000" b="1" dirty="0" smtClean="0">
                <a:cs typeface="B Nazanin" pitchFamily="2" charset="-78"/>
              </a:rPr>
              <a:t>ورود اتفاقی میکروب سل به پوست فرد سالم حین دستکاری مواد آلوده به میکروب در آزمایشگاه </a:t>
            </a:r>
          </a:p>
          <a:p>
            <a:pPr marL="514350" indent="-514350" algn="r" rtl="1">
              <a:lnSpc>
                <a:spcPct val="150000"/>
              </a:lnSpc>
              <a:buFont typeface="+mj-lt"/>
              <a:buAutoNum type="arabicPeriod"/>
            </a:pPr>
            <a:r>
              <a:rPr lang="fa-IR" sz="2000" b="1" dirty="0" smtClean="0">
                <a:cs typeface="B Nazanin" pitchFamily="2" charset="-78"/>
              </a:rPr>
              <a:t>انتقال مادر به جنین ( بسیار نادر)</a:t>
            </a:r>
          </a:p>
          <a:p>
            <a:pPr marL="514350" indent="-514350" algn="r" rtl="1">
              <a:lnSpc>
                <a:spcPct val="150000"/>
              </a:lnSpc>
              <a:buFont typeface="+mj-lt"/>
              <a:buAutoNum type="arabicPeriod"/>
            </a:pPr>
            <a:r>
              <a:rPr lang="fa-IR" sz="2000" b="1" dirty="0" smtClean="0">
                <a:cs typeface="B Nazanin" pitchFamily="2" charset="-78"/>
              </a:rPr>
              <a:t>انتقال از راه شیر دام پاستوریزه نشده </a:t>
            </a:r>
            <a:endParaRPr lang="fa-IR" sz="2000" b="1" dirty="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cs typeface="B Titr" pitchFamily="2" charset="-78"/>
              </a:rPr>
              <a:t>تفاوت فرد آلوده به سل با فرد بیمار:</a:t>
            </a:r>
            <a:endParaRPr lang="fa-IR" sz="3600" dirty="0">
              <a:cs typeface="B Titr" pitchFamily="2" charset="-78"/>
            </a:endParaRPr>
          </a:p>
        </p:txBody>
      </p:sp>
      <p:sp>
        <p:nvSpPr>
          <p:cNvPr id="3" name="Content Placeholder 2"/>
          <p:cNvSpPr>
            <a:spLocks noGrp="1"/>
          </p:cNvSpPr>
          <p:nvPr>
            <p:ph idx="1"/>
          </p:nvPr>
        </p:nvSpPr>
        <p:spPr/>
        <p:txBody>
          <a:bodyPr/>
          <a:lstStyle/>
          <a:p>
            <a:pPr algn="r" rtl="1">
              <a:lnSpc>
                <a:spcPct val="150000"/>
              </a:lnSpc>
              <a:buNone/>
            </a:pPr>
            <a:r>
              <a:rPr lang="fa-IR" sz="2400" dirty="0" smtClean="0">
                <a:cs typeface="B Titr" pitchFamily="2" charset="-78"/>
              </a:rPr>
              <a:t>فرد آلوده </a:t>
            </a:r>
            <a:r>
              <a:rPr lang="fa-IR" sz="2000" b="1" dirty="0" smtClean="0">
                <a:cs typeface="B Titr" pitchFamily="2" charset="-78"/>
              </a:rPr>
              <a:t>:</a:t>
            </a:r>
          </a:p>
          <a:p>
            <a:pPr algn="r" rtl="1">
              <a:lnSpc>
                <a:spcPct val="150000"/>
              </a:lnSpc>
              <a:buNone/>
            </a:pPr>
            <a:r>
              <a:rPr lang="fa-IR" sz="2000" b="1" dirty="0" smtClean="0">
                <a:cs typeface="B Nazanin" pitchFamily="2" charset="-78"/>
              </a:rPr>
              <a:t> </a:t>
            </a:r>
            <a:r>
              <a:rPr lang="fa-IR" sz="2400" b="1" dirty="0" smtClean="0">
                <a:cs typeface="B Nazanin" pitchFamily="2" charset="-78"/>
              </a:rPr>
              <a:t>فردی است که میکروب سل وارد بدن وی شده ولی علائم بیماری در او ظاهر نشده است . تنها علامت تشخیص برخورد این افراد با سل تست توبرکولین مثبت است .</a:t>
            </a:r>
          </a:p>
          <a:p>
            <a:pPr algn="r" rtl="1">
              <a:lnSpc>
                <a:spcPct val="150000"/>
              </a:lnSpc>
              <a:buNone/>
            </a:pPr>
            <a:r>
              <a:rPr lang="fa-IR" sz="2400" dirty="0" smtClean="0">
                <a:cs typeface="B Titr" pitchFamily="2" charset="-78"/>
              </a:rPr>
              <a:t>فرد بیمار:</a:t>
            </a:r>
          </a:p>
          <a:p>
            <a:pPr algn="r" rtl="1">
              <a:lnSpc>
                <a:spcPct val="150000"/>
              </a:lnSpc>
              <a:buNone/>
            </a:pPr>
            <a:r>
              <a:rPr lang="fa-IR" sz="2400" b="1" dirty="0" smtClean="0">
                <a:cs typeface="B Nazanin" pitchFamily="2" charset="-78"/>
              </a:rPr>
              <a:t> فردی است که میکروب سل پس از ورود به بدن وی تکثیر یافته و تظاهرات بیماری را ایجاد کند .</a:t>
            </a:r>
            <a:endParaRPr lang="fa-IR" sz="2400" dirty="0">
              <a:cs typeface="B Tit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cs typeface="B Titr" pitchFamily="2" charset="-78"/>
              </a:rPr>
              <a:t>علائم بیماری سل :</a:t>
            </a:r>
            <a:endParaRPr lang="fa-IR" sz="3600" dirty="0">
              <a:cs typeface="B Titr" pitchFamily="2" charset="-78"/>
            </a:endParaRPr>
          </a:p>
        </p:txBody>
      </p:sp>
      <p:sp>
        <p:nvSpPr>
          <p:cNvPr id="3" name="Content Placeholder 2"/>
          <p:cNvSpPr>
            <a:spLocks noGrp="1"/>
          </p:cNvSpPr>
          <p:nvPr>
            <p:ph idx="1"/>
          </p:nvPr>
        </p:nvSpPr>
        <p:spPr/>
        <p:txBody>
          <a:bodyPr>
            <a:normAutofit/>
          </a:bodyPr>
          <a:lstStyle/>
          <a:p>
            <a:pPr algn="r" rtl="1"/>
            <a:r>
              <a:rPr lang="fa-IR" sz="2400" b="1" dirty="0" smtClean="0">
                <a:cs typeface="B Nazanin" pitchFamily="2" charset="-78"/>
              </a:rPr>
              <a:t>شایعترین علامت ابتلا به سل ریوی سرفه بیش از 2 هفته است که معمولا با خلط گاه خونی همراه است </a:t>
            </a:r>
          </a:p>
          <a:p>
            <a:pPr algn="r" rtl="1"/>
            <a:r>
              <a:rPr lang="fa-IR" sz="2400" b="1" dirty="0" smtClean="0">
                <a:cs typeface="B Nazanin" pitchFamily="2" charset="-78"/>
              </a:rPr>
              <a:t>تنگی نفس</a:t>
            </a:r>
          </a:p>
          <a:p>
            <a:pPr algn="r" rtl="1"/>
            <a:r>
              <a:rPr lang="fa-IR" sz="2400" b="1" dirty="0" smtClean="0">
                <a:cs typeface="B Nazanin" pitchFamily="2" charset="-78"/>
              </a:rPr>
              <a:t>درد قفسه سینه</a:t>
            </a:r>
          </a:p>
          <a:p>
            <a:pPr algn="r" rtl="1"/>
            <a:r>
              <a:rPr lang="fa-IR" sz="2400" b="1" dirty="0" smtClean="0">
                <a:cs typeface="B Nazanin" pitchFamily="2" charset="-78"/>
              </a:rPr>
              <a:t>تب و تعریق شبانه </a:t>
            </a:r>
          </a:p>
          <a:p>
            <a:pPr algn="r" rtl="1"/>
            <a:r>
              <a:rPr lang="fa-IR" sz="2400" b="1" dirty="0" smtClean="0">
                <a:cs typeface="B Nazanin" pitchFamily="2" charset="-78"/>
              </a:rPr>
              <a:t>کاهش وزن</a:t>
            </a:r>
          </a:p>
          <a:p>
            <a:pPr algn="r" rtl="1"/>
            <a:r>
              <a:rPr lang="fa-IR" sz="2400" b="1" dirty="0" smtClean="0">
                <a:cs typeface="B Nazanin" pitchFamily="2" charset="-78"/>
              </a:rPr>
              <a:t>کاهش اشتها</a:t>
            </a:r>
          </a:p>
          <a:p>
            <a:pPr algn="r" rtl="1"/>
            <a:r>
              <a:rPr lang="fa-IR" sz="2400" b="1" dirty="0" smtClean="0">
                <a:cs typeface="B Nazanin" pitchFamily="2" charset="-78"/>
              </a:rPr>
              <a:t>بی حالی ، خستگی زودرس و ضعف عمومی</a:t>
            </a:r>
          </a:p>
          <a:p>
            <a:pPr algn="ctr" rtl="1">
              <a:lnSpc>
                <a:spcPct val="150000"/>
              </a:lnSpc>
              <a:buNone/>
            </a:pPr>
            <a:r>
              <a:rPr lang="fa-IR" sz="2800" b="1" dirty="0" smtClean="0">
                <a:cs typeface="B Nazanin" pitchFamily="2" charset="-78"/>
              </a:rPr>
              <a:t>     سابقه تماس با بیمار خلط مثبت شک به سل را بیشتر می کند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cs typeface="B Titr" pitchFamily="2" charset="-78"/>
              </a:rPr>
              <a:t>تشخیص :</a:t>
            </a:r>
            <a:endParaRPr lang="fa-IR" sz="3600" dirty="0">
              <a:cs typeface="B Titr" pitchFamily="2" charset="-78"/>
            </a:endParaRPr>
          </a:p>
        </p:txBody>
      </p:sp>
      <p:sp>
        <p:nvSpPr>
          <p:cNvPr id="3" name="Content Placeholder 2"/>
          <p:cNvSpPr>
            <a:spLocks noGrp="1"/>
          </p:cNvSpPr>
          <p:nvPr>
            <p:ph idx="1"/>
          </p:nvPr>
        </p:nvSpPr>
        <p:spPr/>
        <p:txBody>
          <a:bodyPr>
            <a:normAutofit lnSpcReduction="10000"/>
          </a:bodyPr>
          <a:lstStyle/>
          <a:p>
            <a:pPr algn="r" rtl="1">
              <a:lnSpc>
                <a:spcPct val="150000"/>
              </a:lnSpc>
            </a:pPr>
            <a:r>
              <a:rPr lang="fa-IR" sz="2400" dirty="0" smtClean="0">
                <a:cs typeface="B Titr" pitchFamily="2" charset="-78"/>
              </a:rPr>
              <a:t>یافتن باسیل سل :</a:t>
            </a:r>
          </a:p>
          <a:p>
            <a:pPr algn="r" rtl="1">
              <a:lnSpc>
                <a:spcPct val="150000"/>
              </a:lnSpc>
              <a:buNone/>
            </a:pPr>
            <a:r>
              <a:rPr lang="fa-IR" dirty="0" smtClean="0"/>
              <a:t>     </a:t>
            </a:r>
            <a:r>
              <a:rPr lang="fa-IR" sz="2000" b="1" dirty="0" smtClean="0">
                <a:cs typeface="B Nazanin" pitchFamily="2" charset="-78"/>
              </a:rPr>
              <a:t>بهترین راه تشخیص سل تهیه سه نمونه خلط از فرد مشکوک به سل در سه نوبت و مشاهده باسیل سل در زیر میکروسکوپ است .</a:t>
            </a:r>
          </a:p>
          <a:p>
            <a:pPr algn="r" rtl="1">
              <a:lnSpc>
                <a:spcPct val="150000"/>
              </a:lnSpc>
            </a:pPr>
            <a:r>
              <a:rPr lang="fa-IR" sz="2400" b="1" dirty="0" smtClean="0">
                <a:cs typeface="B Titr" pitchFamily="2" charset="-78"/>
              </a:rPr>
              <a:t>رادیوگرافی :</a:t>
            </a:r>
          </a:p>
          <a:p>
            <a:pPr algn="r" rtl="1">
              <a:lnSpc>
                <a:spcPct val="150000"/>
              </a:lnSpc>
              <a:buNone/>
            </a:pPr>
            <a:r>
              <a:rPr lang="fa-IR" sz="2000" b="1" dirty="0" smtClean="0">
                <a:cs typeface="B Nazanin" pitchFamily="2" charset="-78"/>
              </a:rPr>
              <a:t>           بدلیل تظاهرات متنوع بیماری سل در رادیوگرافی این روش تنها نقش کمکی دارد .</a:t>
            </a:r>
          </a:p>
          <a:p>
            <a:pPr algn="r" rtl="1">
              <a:lnSpc>
                <a:spcPct val="150000"/>
              </a:lnSpc>
            </a:pPr>
            <a:r>
              <a:rPr lang="fa-IR" sz="2400" b="1" dirty="0" smtClean="0">
                <a:cs typeface="B Titr" pitchFamily="2" charset="-78"/>
              </a:rPr>
              <a:t>تست پوستی توبرکولین :</a:t>
            </a:r>
          </a:p>
          <a:p>
            <a:pPr algn="r" rtl="1">
              <a:lnSpc>
                <a:spcPct val="150000"/>
              </a:lnSpc>
              <a:buNone/>
            </a:pPr>
            <a:r>
              <a:rPr lang="fa-IR" sz="2000" b="1" dirty="0" smtClean="0">
                <a:cs typeface="B Nazanin" pitchFamily="2" charset="-78"/>
              </a:rPr>
              <a:t>          بدلیل شیوع بالای سل در کشور ما این روش تنها در کودکان و افراد دارای ضعف در سیستم ایمنی قابل استفاده است .</a:t>
            </a:r>
            <a:endParaRPr lang="fa-IR" sz="2000" b="1" dirty="0">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cs typeface="B Titr" pitchFamily="2" charset="-78"/>
              </a:rPr>
              <a:t>درمان : </a:t>
            </a:r>
            <a:endParaRPr lang="fa-IR" sz="3600" dirty="0">
              <a:cs typeface="B Titr" pitchFamily="2" charset="-78"/>
            </a:endParaRPr>
          </a:p>
        </p:txBody>
      </p:sp>
      <p:sp>
        <p:nvSpPr>
          <p:cNvPr id="3" name="Content Placeholder 2"/>
          <p:cNvSpPr>
            <a:spLocks noGrp="1"/>
          </p:cNvSpPr>
          <p:nvPr>
            <p:ph idx="1"/>
          </p:nvPr>
        </p:nvSpPr>
        <p:spPr/>
        <p:txBody>
          <a:bodyPr>
            <a:normAutofit lnSpcReduction="10000"/>
          </a:bodyPr>
          <a:lstStyle/>
          <a:p>
            <a:pPr algn="r" rtl="1">
              <a:lnSpc>
                <a:spcPct val="150000"/>
              </a:lnSpc>
              <a:buNone/>
            </a:pPr>
            <a:r>
              <a:rPr lang="fa-IR" dirty="0" smtClean="0"/>
              <a:t>   </a:t>
            </a:r>
            <a:r>
              <a:rPr lang="fa-IR" sz="2400" b="1" dirty="0" smtClean="0">
                <a:cs typeface="B Nazanin" pitchFamily="2" charset="-78"/>
              </a:rPr>
              <a:t>اساس درمان سل درمان دارویی است . در اکثر موارد خطر سرایت بیماری پس از 2 هفته درمان موثر از بین می رود و با تکمیل دوره درمان ، منبع عفونت از جامعه حذف می شود و به همین دلیل درمان سل کاملا رایگان است .</a:t>
            </a:r>
          </a:p>
          <a:p>
            <a:pPr algn="r" rtl="1">
              <a:lnSpc>
                <a:spcPct val="150000"/>
              </a:lnSpc>
              <a:buNone/>
            </a:pPr>
            <a:r>
              <a:rPr lang="fa-IR" sz="2400" b="1" dirty="0" smtClean="0">
                <a:cs typeface="B Nazanin" pitchFamily="2" charset="-78"/>
              </a:rPr>
              <a:t>    بیماران پس از شش ماه مصرف دارو تحت نظارت مستقیم کارکنان بهداشتی ( </a:t>
            </a:r>
            <a:r>
              <a:rPr lang="en-US" sz="2400" b="1" dirty="0" smtClean="0">
                <a:cs typeface="B Nazanin" pitchFamily="2" charset="-78"/>
              </a:rPr>
              <a:t>DOTS</a:t>
            </a:r>
            <a:r>
              <a:rPr lang="fa-IR" sz="2400" b="1" dirty="0" smtClean="0">
                <a:cs typeface="B Nazanin" pitchFamily="2" charset="-78"/>
              </a:rPr>
              <a:t>) بهبودی کامل یافته و از بروز عوارض و مرگ نجات می یابند .</a:t>
            </a:r>
          </a:p>
          <a:p>
            <a:pPr algn="r" rtl="1">
              <a:lnSpc>
                <a:spcPct val="150000"/>
              </a:lnSpc>
              <a:buNone/>
            </a:pPr>
            <a:r>
              <a:rPr lang="fa-IR" sz="2400" b="1" dirty="0" smtClean="0">
                <a:cs typeface="B Nazanin" pitchFamily="2" charset="-78"/>
              </a:rPr>
              <a:t>    در طی دوره درمان با استفاده از نمونه گیری از خلط بیمار تحت درمان بهبودی بیمار ارزیابی می شود .</a:t>
            </a:r>
            <a:endParaRPr lang="fa-IR" sz="2400" b="1" dirty="0">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cs typeface="B Titr" pitchFamily="2" charset="-78"/>
              </a:rPr>
              <a:t>پیشگیری :</a:t>
            </a:r>
            <a:endParaRPr lang="fa-IR" sz="3600" dirty="0">
              <a:cs typeface="B Titr" pitchFamily="2" charset="-78"/>
            </a:endParaRPr>
          </a:p>
        </p:txBody>
      </p:sp>
      <p:sp>
        <p:nvSpPr>
          <p:cNvPr id="4" name="Content Placeholder 3"/>
          <p:cNvSpPr>
            <a:spLocks noGrp="1"/>
          </p:cNvSpPr>
          <p:nvPr>
            <p:ph idx="1"/>
          </p:nvPr>
        </p:nvSpPr>
        <p:spPr/>
        <p:txBody>
          <a:bodyPr>
            <a:normAutofit fontScale="92500" lnSpcReduction="10000"/>
          </a:bodyPr>
          <a:lstStyle/>
          <a:p>
            <a:pPr algn="r" rtl="1">
              <a:lnSpc>
                <a:spcPct val="150000"/>
              </a:lnSpc>
            </a:pPr>
            <a:r>
              <a:rPr lang="fa-IR" sz="2800" dirty="0" smtClean="0">
                <a:cs typeface="B Nazanin" pitchFamily="2" charset="-78"/>
              </a:rPr>
              <a:t>ارتقائ سطح بهداشت جامعه و محیط زندگی افراد</a:t>
            </a:r>
          </a:p>
          <a:p>
            <a:pPr algn="r" rtl="1">
              <a:lnSpc>
                <a:spcPct val="150000"/>
              </a:lnSpc>
            </a:pPr>
            <a:r>
              <a:rPr lang="fa-IR" sz="2800" dirty="0" smtClean="0">
                <a:cs typeface="B Nazanin" pitchFamily="2" charset="-78"/>
              </a:rPr>
              <a:t>آموزش سل خصوصا به بیماران و افراد مورد تماس</a:t>
            </a:r>
          </a:p>
          <a:p>
            <a:pPr algn="r" rtl="1">
              <a:lnSpc>
                <a:spcPct val="150000"/>
              </a:lnSpc>
            </a:pPr>
            <a:r>
              <a:rPr lang="fa-IR" sz="2800" dirty="0" smtClean="0">
                <a:cs typeface="B Nazanin" pitchFamily="2" charset="-78"/>
              </a:rPr>
              <a:t>وجود تهویه و نور کافی در محیط زندگی</a:t>
            </a:r>
          </a:p>
          <a:p>
            <a:pPr algn="r" rtl="1">
              <a:lnSpc>
                <a:spcPct val="150000"/>
              </a:lnSpc>
            </a:pPr>
            <a:r>
              <a:rPr lang="fa-IR" sz="2800" dirty="0" smtClean="0">
                <a:cs typeface="B Nazanin" pitchFamily="2" charset="-78"/>
              </a:rPr>
              <a:t>تغذیه مناسب </a:t>
            </a:r>
          </a:p>
          <a:p>
            <a:pPr algn="r" rtl="1">
              <a:lnSpc>
                <a:spcPct val="150000"/>
              </a:lnSpc>
            </a:pPr>
            <a:r>
              <a:rPr lang="fa-IR" sz="2800" dirty="0" smtClean="0">
                <a:cs typeface="B Nazanin" pitchFamily="2" charset="-78"/>
              </a:rPr>
              <a:t>درمان بیماران مسلول در جهت حذف مخزن بیماری</a:t>
            </a:r>
          </a:p>
          <a:p>
            <a:pPr algn="r" rtl="1">
              <a:lnSpc>
                <a:spcPct val="150000"/>
              </a:lnSpc>
            </a:pPr>
            <a:r>
              <a:rPr lang="fa-IR" sz="2800" dirty="0" smtClean="0">
                <a:cs typeface="B Nazanin" pitchFamily="2" charset="-78"/>
              </a:rPr>
              <a:t>واکسیناسیون </a:t>
            </a:r>
            <a:r>
              <a:rPr lang="en-US" sz="2800" dirty="0" smtClean="0">
                <a:cs typeface="B Nazanin" pitchFamily="2" charset="-78"/>
              </a:rPr>
              <a:t>BCG</a:t>
            </a:r>
            <a:r>
              <a:rPr lang="fa-IR" sz="2800" dirty="0" smtClean="0">
                <a:cs typeface="B Nazanin" pitchFamily="2" charset="-78"/>
              </a:rPr>
              <a:t> در بدو تولد به جهت جلوگیری از انواع سل شدید ( مننژیت سلی و سل ارزنی )</a:t>
            </a:r>
            <a:endParaRPr lang="en-US" sz="2800" dirty="0">
              <a:cs typeface="B Nazanin"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384</TotalTime>
  <Words>683</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سل</vt:lpstr>
      <vt:lpstr>سل چیست ؟</vt:lpstr>
      <vt:lpstr>اشکال بیماری سل</vt:lpstr>
      <vt:lpstr>راههای انتقال عفونت :</vt:lpstr>
      <vt:lpstr>تفاوت فرد آلوده به سل با فرد بیمار:</vt:lpstr>
      <vt:lpstr>علائم بیماری سل :</vt:lpstr>
      <vt:lpstr>تشخیص :</vt:lpstr>
      <vt:lpstr>درمان : </vt:lpstr>
      <vt:lpstr>پیشگیری :</vt:lpstr>
      <vt:lpstr>مراکز نمونه گیری سل در استان :</vt:lpstr>
    </vt:vector>
  </TitlesOfParts>
  <Company>#%www.IRWIT.com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dc:creator>
  <cp:lastModifiedBy>mahdi mohammadi</cp:lastModifiedBy>
  <cp:revision>117</cp:revision>
  <dcterms:created xsi:type="dcterms:W3CDTF">2009-12-23T15:09:05Z</dcterms:created>
  <dcterms:modified xsi:type="dcterms:W3CDTF">2018-10-01T05:36:44Z</dcterms:modified>
</cp:coreProperties>
</file>